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DC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ga.com/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://www.entellitrak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hyperlink" Target="http://www.trisotech.com/cmmn-modeler.html" TargetMode="External"/><Relationship Id="rId4" Type="http://schemas.openxmlformats.org/officeDocument/2006/relationships/hyperlink" Target="http://www.bplogix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Background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r>
              <a:rPr lang="en-AU" sz="2400" dirty="0" smtClean="0"/>
              <a:t>Build a logo that will be used for company/product website and business card etc.</a:t>
            </a:r>
          </a:p>
          <a:p>
            <a:r>
              <a:rPr lang="en-AU" sz="2400" dirty="0" smtClean="0"/>
              <a:t>Company name is EasyCase</a:t>
            </a:r>
          </a:p>
          <a:p>
            <a:pPr lvl="1"/>
            <a:r>
              <a:rPr lang="en-AU" sz="2000" dirty="0" smtClean="0"/>
              <a:t>Product is SaaS offer with Case Management Framework typically found in Healthcare and Legal Justice markets</a:t>
            </a:r>
          </a:p>
          <a:p>
            <a:pPr lvl="1"/>
            <a:r>
              <a:rPr lang="en-AU" sz="2000" dirty="0" smtClean="0"/>
              <a:t>Case Management is similar to CRM software but ‘case’ is the main focus rather than individual in CRM. Imagine a Police investigation case, this involves many suspects, collaboration, security etc.</a:t>
            </a:r>
          </a:p>
          <a:p>
            <a:pPr lvl="1"/>
            <a:r>
              <a:rPr lang="en-AU" sz="2000" dirty="0" smtClean="0"/>
              <a:t>Case Management is a flavour (niche) of Business Process Management (BPM) which is all about workflow. Generally BPM is linear workflow whereas Case needs to support </a:t>
            </a:r>
            <a:r>
              <a:rPr lang="en-AU" sz="2000" dirty="0" err="1" smtClean="0">
                <a:solidFill>
                  <a:srgbClr val="FF0000"/>
                </a:solidFill>
              </a:rPr>
              <a:t>adhoc</a:t>
            </a:r>
            <a:r>
              <a:rPr lang="en-AU" sz="2000" dirty="0" smtClean="0">
                <a:solidFill>
                  <a:srgbClr val="FF0000"/>
                </a:solidFill>
              </a:rPr>
              <a:t> processes</a:t>
            </a:r>
          </a:p>
          <a:p>
            <a:r>
              <a:rPr lang="en-AU" sz="2400" dirty="0" smtClean="0"/>
              <a:t>Brand values</a:t>
            </a:r>
          </a:p>
          <a:p>
            <a:pPr lvl="1"/>
            <a:r>
              <a:rPr lang="en-AU" sz="2000" dirty="0" smtClean="0"/>
              <a:t>Software is Easy and Intuitive to use</a:t>
            </a:r>
          </a:p>
          <a:p>
            <a:pPr lvl="1"/>
            <a:r>
              <a:rPr lang="en-AU" sz="2000" dirty="0" smtClean="0"/>
              <a:t>Software </a:t>
            </a:r>
            <a:r>
              <a:rPr lang="en-AU" sz="2000" dirty="0" err="1" smtClean="0"/>
              <a:t>ie</a:t>
            </a:r>
            <a:r>
              <a:rPr lang="en-AU" sz="2000" dirty="0" smtClean="0"/>
              <a:t> SaaS, maybe logo that has </a:t>
            </a:r>
            <a:r>
              <a:rPr lang="en-AU" sz="2000" dirty="0" smtClean="0">
                <a:solidFill>
                  <a:srgbClr val="FF0000"/>
                </a:solidFill>
              </a:rPr>
              <a:t>cloud</a:t>
            </a:r>
            <a:r>
              <a:rPr lang="en-AU" sz="2000" dirty="0" smtClean="0"/>
              <a:t> icon otherwise people may think ‘case’ is about physical object – just an idea</a:t>
            </a:r>
          </a:p>
          <a:p>
            <a:pPr lvl="1"/>
            <a:r>
              <a:rPr lang="en-AU" sz="2000" dirty="0" smtClean="0"/>
              <a:t>Software is focused on Case Management, more explicitly Case Management Framework which can be used as basis in many vertical market solutions </a:t>
            </a:r>
            <a:r>
              <a:rPr lang="en-AU" sz="2000" dirty="0" err="1" smtClean="0"/>
              <a:t>ie</a:t>
            </a:r>
            <a:r>
              <a:rPr lang="en-AU" sz="2000" dirty="0" smtClean="0"/>
              <a:t> EasyCase for Lawyers, EasyCase for Human Services etc.  We could develop many </a:t>
            </a:r>
            <a:r>
              <a:rPr lang="en-AU" sz="2000" dirty="0"/>
              <a:t>s</a:t>
            </a:r>
            <a:r>
              <a:rPr lang="en-AU" sz="2000" dirty="0" smtClean="0"/>
              <a:t>olutions using a common Framework </a:t>
            </a:r>
          </a:p>
          <a:p>
            <a:pPr lvl="1"/>
            <a:r>
              <a:rPr lang="en-AU" sz="2000" dirty="0" smtClean="0"/>
              <a:t>Having </a:t>
            </a:r>
            <a:r>
              <a:rPr lang="en-AU" sz="2000" dirty="0" smtClean="0">
                <a:solidFill>
                  <a:srgbClr val="FF0000"/>
                </a:solidFill>
              </a:rPr>
              <a:t>Framework</a:t>
            </a:r>
            <a:r>
              <a:rPr lang="en-AU" sz="2000" dirty="0" smtClean="0"/>
              <a:t> is like a having a </a:t>
            </a:r>
            <a:r>
              <a:rPr lang="en-AU" sz="2000" dirty="0" smtClean="0">
                <a:solidFill>
                  <a:srgbClr val="FF0000"/>
                </a:solidFill>
              </a:rPr>
              <a:t>Foundation</a:t>
            </a:r>
            <a:r>
              <a:rPr lang="en-AU" sz="2000" dirty="0" smtClean="0"/>
              <a:t> or a </a:t>
            </a:r>
            <a:r>
              <a:rPr lang="en-AU" sz="2000" dirty="0" smtClean="0">
                <a:solidFill>
                  <a:srgbClr val="FF0000"/>
                </a:solidFill>
              </a:rPr>
              <a:t>Platform </a:t>
            </a:r>
            <a:endParaRPr lang="en-A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350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Cont.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400" dirty="0" smtClean="0"/>
              <a:t>Brand colours</a:t>
            </a:r>
          </a:p>
          <a:p>
            <a:pPr lvl="1"/>
            <a:r>
              <a:rPr lang="en-AU" sz="2000" dirty="0" smtClean="0"/>
              <a:t>Vertical markets have preferences for colour but since we plan to build solutions for many markets it is difficult to choose</a:t>
            </a:r>
          </a:p>
          <a:p>
            <a:pPr lvl="1"/>
            <a:r>
              <a:rPr lang="en-AU" sz="2000" dirty="0" smtClean="0"/>
              <a:t>The colour must represent modern software, robust design, scalability and performance</a:t>
            </a:r>
          </a:p>
          <a:p>
            <a:pPr lvl="1"/>
            <a:r>
              <a:rPr lang="en-AU" sz="2000" dirty="0" smtClean="0"/>
              <a:t>Too many colours make printing business cards difficult </a:t>
            </a:r>
          </a:p>
          <a:p>
            <a:r>
              <a:rPr lang="en-AU" sz="2400" dirty="0" smtClean="0"/>
              <a:t>Competitors</a:t>
            </a:r>
          </a:p>
          <a:p>
            <a:pPr lvl="1"/>
            <a:r>
              <a:rPr lang="en-AU" sz="1600" dirty="0">
                <a:hlinkClick r:id="rId2"/>
              </a:rPr>
              <a:t>http://www.entellitrak.com</a:t>
            </a:r>
            <a:r>
              <a:rPr lang="en-AU" sz="1600" dirty="0" smtClean="0">
                <a:hlinkClick r:id="rId2"/>
              </a:rPr>
              <a:t>/</a:t>
            </a:r>
            <a:endParaRPr lang="en-AU" sz="1600" dirty="0" smtClean="0"/>
          </a:p>
          <a:p>
            <a:pPr lvl="1"/>
            <a:r>
              <a:rPr lang="en-AU" sz="1600" dirty="0">
                <a:hlinkClick r:id="rId3"/>
              </a:rPr>
              <a:t>http://www.pega.com</a:t>
            </a:r>
            <a:r>
              <a:rPr lang="en-AU" sz="1600" dirty="0" smtClean="0">
                <a:hlinkClick r:id="rId3"/>
              </a:rPr>
              <a:t>/</a:t>
            </a:r>
            <a:endParaRPr lang="en-AU" sz="1600" dirty="0" smtClean="0"/>
          </a:p>
          <a:p>
            <a:pPr lvl="1"/>
            <a:r>
              <a:rPr lang="en-AU" sz="1600" dirty="0">
                <a:hlinkClick r:id="rId4"/>
              </a:rPr>
              <a:t>http://www.bplogix.com</a:t>
            </a:r>
            <a:r>
              <a:rPr lang="en-AU" sz="1600" dirty="0" smtClean="0">
                <a:hlinkClick r:id="rId4"/>
              </a:rPr>
              <a:t>/</a:t>
            </a:r>
            <a:endParaRPr lang="en-AU" sz="1600" dirty="0" smtClean="0"/>
          </a:p>
          <a:p>
            <a:pPr lvl="1"/>
            <a:r>
              <a:rPr lang="en-AU" sz="1600" dirty="0">
                <a:hlinkClick r:id="rId5"/>
              </a:rPr>
              <a:t>http://</a:t>
            </a:r>
            <a:r>
              <a:rPr lang="en-AU" sz="1600" dirty="0" smtClean="0">
                <a:hlinkClick r:id="rId5"/>
              </a:rPr>
              <a:t>www.trisotech.com/cmmn-modeler.html</a:t>
            </a:r>
            <a:r>
              <a:rPr lang="en-AU" sz="1600" dirty="0" smtClean="0"/>
              <a:t> </a:t>
            </a:r>
          </a:p>
          <a:p>
            <a:pPr lvl="1"/>
            <a:endParaRPr lang="en-AU" sz="1600" dirty="0"/>
          </a:p>
          <a:p>
            <a:pPr lvl="1"/>
            <a:endParaRPr lang="en-AU" sz="1600" dirty="0"/>
          </a:p>
          <a:p>
            <a:pPr lvl="1"/>
            <a:endParaRPr lang="en-AU" sz="1600" dirty="0" smtClean="0"/>
          </a:p>
          <a:p>
            <a:pPr lvl="1"/>
            <a:endParaRPr lang="en-AU" sz="1600" dirty="0" smtClean="0"/>
          </a:p>
          <a:p>
            <a:pPr lvl="1"/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114800"/>
            <a:ext cx="1584325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ular Callout 4"/>
          <p:cNvSpPr/>
          <p:nvPr/>
        </p:nvSpPr>
        <p:spPr>
          <a:xfrm>
            <a:off x="6858000" y="5257801"/>
            <a:ext cx="1817067" cy="533400"/>
          </a:xfrm>
          <a:prstGeom prst="wedgeRectCallout">
            <a:avLst>
              <a:gd name="adj1" fmla="val -10122"/>
              <a:gd name="adj2" fmla="val -8101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Shows process drawing elements</a:t>
            </a:r>
            <a:endParaRPr lang="en-AU" sz="14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105275"/>
            <a:ext cx="89852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6703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Oval 57"/>
          <p:cNvSpPr/>
          <p:nvPr/>
        </p:nvSpPr>
        <p:spPr>
          <a:xfrm>
            <a:off x="3513593" y="5347371"/>
            <a:ext cx="920212" cy="92021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Oval 10"/>
          <p:cNvSpPr/>
          <p:nvPr/>
        </p:nvSpPr>
        <p:spPr>
          <a:xfrm>
            <a:off x="457200" y="3259758"/>
            <a:ext cx="1167043" cy="1167043"/>
          </a:xfrm>
          <a:prstGeom prst="ellipse">
            <a:avLst/>
          </a:prstGeom>
          <a:noFill/>
          <a:ln w="190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379" y="1594363"/>
            <a:ext cx="2009024" cy="9950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01" y="1538685"/>
            <a:ext cx="2009024" cy="9950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0957" y="1950462"/>
            <a:ext cx="15310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err="1">
                <a:latin typeface="Leelawadee" panose="020B0502040204020203" pitchFamily="34" charset="-34"/>
                <a:cs typeface="Leelawadee" panose="020B0502040204020203" pitchFamily="34" charset="-34"/>
              </a:rPr>
              <a:t>E</a:t>
            </a:r>
            <a:r>
              <a:rPr lang="en-AU" sz="2000" dirty="0" err="1" smtClean="0">
                <a:latin typeface="Leelawadee" panose="020B0502040204020203" pitchFamily="34" charset="-34"/>
                <a:cs typeface="Leelawadee" panose="020B0502040204020203" pitchFamily="34" charset="-34"/>
              </a:rPr>
              <a:t>asyCase</a:t>
            </a:r>
            <a:endParaRPr lang="en-AU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24" y="497609"/>
            <a:ext cx="760749" cy="6970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85968" y="446028"/>
            <a:ext cx="15310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easyCase</a:t>
            </a:r>
            <a:endParaRPr lang="en-AU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9" name="Rounded Rectangle 8"/>
          <p:cNvSpPr/>
          <p:nvPr/>
        </p:nvSpPr>
        <p:spPr>
          <a:xfrm rot="18603349">
            <a:off x="7893894" y="690573"/>
            <a:ext cx="304800" cy="304800"/>
          </a:xfrm>
          <a:prstGeom prst="round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ounded Rectangle 9"/>
          <p:cNvSpPr/>
          <p:nvPr/>
        </p:nvSpPr>
        <p:spPr>
          <a:xfrm rot="18603349">
            <a:off x="8147799" y="906378"/>
            <a:ext cx="304800" cy="304800"/>
          </a:xfrm>
          <a:prstGeom prst="round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TextBox 12"/>
          <p:cNvSpPr txBox="1"/>
          <p:nvPr/>
        </p:nvSpPr>
        <p:spPr>
          <a:xfrm>
            <a:off x="7894252" y="618312"/>
            <a:ext cx="417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>
                <a:solidFill>
                  <a:schemeClr val="bg1"/>
                </a:solidFill>
              </a:rPr>
              <a:t>a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51892" y="832684"/>
            <a:ext cx="417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>
                <a:solidFill>
                  <a:schemeClr val="bg1"/>
                </a:solidFill>
              </a:rPr>
              <a:t>s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 rot="18603349">
            <a:off x="7630285" y="470391"/>
            <a:ext cx="304800" cy="304800"/>
          </a:xfrm>
          <a:prstGeom prst="round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TextBox 20"/>
          <p:cNvSpPr txBox="1"/>
          <p:nvPr/>
        </p:nvSpPr>
        <p:spPr>
          <a:xfrm>
            <a:off x="7622738" y="408066"/>
            <a:ext cx="417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e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 rot="18603349">
            <a:off x="7679168" y="951406"/>
            <a:ext cx="304800" cy="304800"/>
          </a:xfrm>
          <a:prstGeom prst="round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TextBox 22"/>
          <p:cNvSpPr txBox="1"/>
          <p:nvPr/>
        </p:nvSpPr>
        <p:spPr>
          <a:xfrm>
            <a:off x="7683261" y="877712"/>
            <a:ext cx="417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c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 rot="18603349">
            <a:off x="8366618" y="639177"/>
            <a:ext cx="304800" cy="304800"/>
          </a:xfrm>
          <a:prstGeom prst="round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TextBox 24"/>
          <p:cNvSpPr txBox="1"/>
          <p:nvPr/>
        </p:nvSpPr>
        <p:spPr>
          <a:xfrm>
            <a:off x="8370711" y="565483"/>
            <a:ext cx="417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>
                <a:solidFill>
                  <a:schemeClr val="bg1"/>
                </a:solidFill>
              </a:rPr>
              <a:t>e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 rot="18603349">
            <a:off x="8415845" y="1122469"/>
            <a:ext cx="304800" cy="304800"/>
          </a:xfrm>
          <a:prstGeom prst="round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TextBox 26"/>
          <p:cNvSpPr txBox="1"/>
          <p:nvPr/>
        </p:nvSpPr>
        <p:spPr>
          <a:xfrm>
            <a:off x="8408298" y="1060144"/>
            <a:ext cx="417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>
                <a:solidFill>
                  <a:schemeClr val="bg1"/>
                </a:solidFill>
              </a:rPr>
              <a:t>y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6194031" y="1612321"/>
            <a:ext cx="304800" cy="304800"/>
          </a:xfrm>
          <a:prstGeom prst="round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e</a:t>
            </a:r>
            <a:endParaRPr lang="en-AU" dirty="0"/>
          </a:p>
        </p:txBody>
      </p:sp>
      <p:sp>
        <p:nvSpPr>
          <p:cNvPr id="32" name="Rounded Rectangle 31"/>
          <p:cNvSpPr/>
          <p:nvPr/>
        </p:nvSpPr>
        <p:spPr>
          <a:xfrm>
            <a:off x="7215179" y="1612321"/>
            <a:ext cx="304800" cy="304800"/>
          </a:xfrm>
          <a:prstGeom prst="round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y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6536930" y="1264758"/>
            <a:ext cx="304800" cy="304800"/>
          </a:xfrm>
          <a:prstGeom prst="round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c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6874652" y="1951411"/>
            <a:ext cx="304800" cy="304800"/>
          </a:xfrm>
          <a:prstGeom prst="round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e</a:t>
            </a:r>
            <a:endParaRPr lang="en-AU" dirty="0"/>
          </a:p>
        </p:txBody>
      </p:sp>
      <p:sp>
        <p:nvSpPr>
          <p:cNvPr id="35" name="Rounded Rectangle 34"/>
          <p:cNvSpPr/>
          <p:nvPr/>
        </p:nvSpPr>
        <p:spPr>
          <a:xfrm>
            <a:off x="6536930" y="1612321"/>
            <a:ext cx="304800" cy="304800"/>
          </a:xfrm>
          <a:prstGeom prst="round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a</a:t>
            </a:r>
            <a:endParaRPr lang="en-AU" dirty="0"/>
          </a:p>
        </p:txBody>
      </p:sp>
      <p:sp>
        <p:nvSpPr>
          <p:cNvPr id="36" name="Rounded Rectangle 35"/>
          <p:cNvSpPr/>
          <p:nvPr/>
        </p:nvSpPr>
        <p:spPr>
          <a:xfrm>
            <a:off x="6874652" y="1612321"/>
            <a:ext cx="304800" cy="304800"/>
          </a:xfrm>
          <a:prstGeom prst="round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s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7871319" y="2299166"/>
            <a:ext cx="304800" cy="304800"/>
          </a:xfrm>
          <a:prstGeom prst="round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e</a:t>
            </a:r>
            <a:endParaRPr lang="en-AU" dirty="0"/>
          </a:p>
        </p:txBody>
      </p:sp>
      <p:sp>
        <p:nvSpPr>
          <p:cNvPr id="38" name="Rounded Rectangle 37"/>
          <p:cNvSpPr/>
          <p:nvPr/>
        </p:nvSpPr>
        <p:spPr>
          <a:xfrm>
            <a:off x="8561716" y="2299166"/>
            <a:ext cx="304800" cy="304800"/>
          </a:xfrm>
          <a:prstGeom prst="round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y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8214218" y="1951603"/>
            <a:ext cx="304800" cy="304800"/>
          </a:xfrm>
          <a:prstGeom prst="round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c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8218401" y="2638256"/>
            <a:ext cx="304800" cy="304800"/>
          </a:xfrm>
          <a:prstGeom prst="round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e</a:t>
            </a:r>
            <a:endParaRPr lang="en-AU" dirty="0"/>
          </a:p>
        </p:txBody>
      </p:sp>
      <p:sp>
        <p:nvSpPr>
          <p:cNvPr id="41" name="Rounded Rectangle 40"/>
          <p:cNvSpPr/>
          <p:nvPr/>
        </p:nvSpPr>
        <p:spPr>
          <a:xfrm>
            <a:off x="8214218" y="2299166"/>
            <a:ext cx="304800" cy="304800"/>
          </a:xfrm>
          <a:prstGeom prst="roundRect">
            <a:avLst/>
          </a:prstGeom>
          <a:solidFill>
            <a:srgbClr val="00B0F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8173640" y="2261304"/>
            <a:ext cx="401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as</a:t>
            </a:r>
            <a:endParaRPr lang="en-AU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540011" y="2376608"/>
            <a:ext cx="392017" cy="152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1" name="Rectangle 50"/>
          <p:cNvSpPr/>
          <p:nvPr/>
        </p:nvSpPr>
        <p:spPr>
          <a:xfrm>
            <a:off x="3947268" y="2376608"/>
            <a:ext cx="392017" cy="152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2" name="Rectangle 51"/>
          <p:cNvSpPr/>
          <p:nvPr/>
        </p:nvSpPr>
        <p:spPr>
          <a:xfrm>
            <a:off x="4358258" y="2376608"/>
            <a:ext cx="392017" cy="152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3" name="Rectangle 52"/>
          <p:cNvSpPr/>
          <p:nvPr/>
        </p:nvSpPr>
        <p:spPr>
          <a:xfrm>
            <a:off x="4770640" y="2376608"/>
            <a:ext cx="392017" cy="152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4" name="Rectangle 53"/>
          <p:cNvSpPr/>
          <p:nvPr/>
        </p:nvSpPr>
        <p:spPr>
          <a:xfrm>
            <a:off x="5181707" y="2376608"/>
            <a:ext cx="228599" cy="152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5" name="TextBox 54"/>
          <p:cNvSpPr txBox="1"/>
          <p:nvPr/>
        </p:nvSpPr>
        <p:spPr>
          <a:xfrm>
            <a:off x="3714369" y="1918518"/>
            <a:ext cx="15310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000" dirty="0" err="1">
                <a:latin typeface="Leelawadee" panose="020B0502040204020203" pitchFamily="34" charset="-34"/>
                <a:cs typeface="Leelawadee" panose="020B0502040204020203" pitchFamily="34" charset="-34"/>
              </a:rPr>
              <a:t>E</a:t>
            </a:r>
            <a:r>
              <a:rPr lang="en-AU" sz="2000" dirty="0" err="1" smtClean="0">
                <a:latin typeface="Leelawadee" panose="020B0502040204020203" pitchFamily="34" charset="-34"/>
                <a:cs typeface="Leelawadee" panose="020B0502040204020203" pitchFamily="34" charset="-34"/>
              </a:rPr>
              <a:t>asyCase</a:t>
            </a:r>
            <a:endParaRPr lang="en-AU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65741" y="3023955"/>
            <a:ext cx="149959" cy="16528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6" name="Rectangle 45"/>
          <p:cNvSpPr/>
          <p:nvPr/>
        </p:nvSpPr>
        <p:spPr>
          <a:xfrm rot="16200000">
            <a:off x="584148" y="3627361"/>
            <a:ext cx="149961" cy="491386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Rectangle 62"/>
          <p:cNvSpPr/>
          <p:nvPr/>
        </p:nvSpPr>
        <p:spPr>
          <a:xfrm>
            <a:off x="209640" y="4777902"/>
            <a:ext cx="780879" cy="16528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5" name="Oval 64"/>
          <p:cNvSpPr/>
          <p:nvPr/>
        </p:nvSpPr>
        <p:spPr>
          <a:xfrm>
            <a:off x="406996" y="5072113"/>
            <a:ext cx="1167043" cy="1167043"/>
          </a:xfrm>
          <a:prstGeom prst="ellipse">
            <a:avLst/>
          </a:prstGeom>
          <a:noFill/>
          <a:ln w="190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6" name="Rectangle 65"/>
          <p:cNvSpPr/>
          <p:nvPr/>
        </p:nvSpPr>
        <p:spPr>
          <a:xfrm>
            <a:off x="990517" y="4838765"/>
            <a:ext cx="780879" cy="16528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7" name="Rectangle 66"/>
          <p:cNvSpPr/>
          <p:nvPr/>
        </p:nvSpPr>
        <p:spPr>
          <a:xfrm rot="16200000">
            <a:off x="512554" y="5409940"/>
            <a:ext cx="149961" cy="491386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8" name="TextBox 67"/>
          <p:cNvSpPr txBox="1"/>
          <p:nvPr/>
        </p:nvSpPr>
        <p:spPr>
          <a:xfrm>
            <a:off x="804653" y="4597766"/>
            <a:ext cx="6287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5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AU" sz="20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2256905" y="5348297"/>
            <a:ext cx="920212" cy="92021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Rectangle 2"/>
          <p:cNvSpPr/>
          <p:nvPr/>
        </p:nvSpPr>
        <p:spPr>
          <a:xfrm>
            <a:off x="2432461" y="5521273"/>
            <a:ext cx="572408" cy="57240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Rectangle 58"/>
          <p:cNvSpPr/>
          <p:nvPr/>
        </p:nvSpPr>
        <p:spPr>
          <a:xfrm>
            <a:off x="3693810" y="5523894"/>
            <a:ext cx="572408" cy="572408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1" name="Oval 60"/>
          <p:cNvSpPr/>
          <p:nvPr/>
        </p:nvSpPr>
        <p:spPr>
          <a:xfrm>
            <a:off x="4829143" y="5362274"/>
            <a:ext cx="920212" cy="92021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2" name="Rectangle 61"/>
          <p:cNvSpPr/>
          <p:nvPr/>
        </p:nvSpPr>
        <p:spPr>
          <a:xfrm>
            <a:off x="5009360" y="5538797"/>
            <a:ext cx="572408" cy="572408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7" name="Straight Connector 16"/>
          <p:cNvCxnSpPr/>
          <p:nvPr/>
        </p:nvCxnSpPr>
        <p:spPr>
          <a:xfrm>
            <a:off x="5297018" y="5538797"/>
            <a:ext cx="0" cy="58993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946349" y="5833763"/>
            <a:ext cx="747047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/>
              <a:t>Logo ideas</a:t>
            </a:r>
            <a:endParaRPr lang="en-AU" dirty="0"/>
          </a:p>
        </p:txBody>
      </p:sp>
      <p:sp>
        <p:nvSpPr>
          <p:cNvPr id="18" name="Rectangular Callout 17"/>
          <p:cNvSpPr/>
          <p:nvPr/>
        </p:nvSpPr>
        <p:spPr>
          <a:xfrm>
            <a:off x="5668818" y="2506272"/>
            <a:ext cx="1050425" cy="348739"/>
          </a:xfrm>
          <a:prstGeom prst="wedgeRectCallout">
            <a:avLst>
              <a:gd name="adj1" fmla="val -69958"/>
              <a:gd name="adj2" fmla="val -41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platform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2125490" y="3259758"/>
            <a:ext cx="780879" cy="16528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4" name="Rectangle 73"/>
          <p:cNvSpPr/>
          <p:nvPr/>
        </p:nvSpPr>
        <p:spPr>
          <a:xfrm>
            <a:off x="1991686" y="3113732"/>
            <a:ext cx="780879" cy="16528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5" name="Oval 74"/>
          <p:cNvSpPr/>
          <p:nvPr/>
        </p:nvSpPr>
        <p:spPr>
          <a:xfrm>
            <a:off x="2189042" y="3407943"/>
            <a:ext cx="1167043" cy="1167043"/>
          </a:xfrm>
          <a:prstGeom prst="ellipse">
            <a:avLst/>
          </a:prstGeom>
          <a:noFill/>
          <a:ln w="190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7030A0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2772563" y="3174595"/>
            <a:ext cx="780879" cy="16528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7" name="Rectangle 76"/>
          <p:cNvSpPr/>
          <p:nvPr/>
        </p:nvSpPr>
        <p:spPr>
          <a:xfrm rot="16200000">
            <a:off x="2294600" y="3745770"/>
            <a:ext cx="149961" cy="49138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7030A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708977" y="3177365"/>
            <a:ext cx="6287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500" dirty="0" smtClean="0">
                <a:solidFill>
                  <a:schemeClr val="tx2"/>
                </a:solidFill>
                <a:latin typeface="Berlin Sans FB" panose="020E0602020502020306" pitchFamily="34" charset="0"/>
                <a:cs typeface="Arial" panose="020B0604020202020204" pitchFamily="34" charset="0"/>
              </a:rPr>
              <a:t>c</a:t>
            </a:r>
            <a:endParaRPr lang="en-AU" sz="2000" dirty="0">
              <a:solidFill>
                <a:schemeClr val="tx2"/>
              </a:solidFill>
              <a:latin typeface="Berlin Sans FB" panose="020E0602020502020306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72563" y="3040248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b="1" dirty="0" err="1" smtClean="0">
                <a:solidFill>
                  <a:schemeClr val="accent6"/>
                </a:solidFill>
              </a:rPr>
              <a:t>asy</a:t>
            </a:r>
            <a:endParaRPr lang="en-AU" sz="3600" b="1" dirty="0">
              <a:solidFill>
                <a:schemeClr val="accent6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294701" y="4126163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b="1" dirty="0" err="1" smtClean="0">
                <a:solidFill>
                  <a:schemeClr val="tx2"/>
                </a:solidFill>
              </a:rPr>
              <a:t>ase</a:t>
            </a:r>
            <a:endParaRPr lang="en-AU" sz="3600" b="1" dirty="0">
              <a:solidFill>
                <a:schemeClr val="tx2"/>
              </a:solidFill>
            </a:endParaRPr>
          </a:p>
        </p:txBody>
      </p:sp>
      <p:sp>
        <p:nvSpPr>
          <p:cNvPr id="81" name="Rectangular Callout 80"/>
          <p:cNvSpPr/>
          <p:nvPr/>
        </p:nvSpPr>
        <p:spPr>
          <a:xfrm>
            <a:off x="7395758" y="3163774"/>
            <a:ext cx="1512267" cy="679505"/>
          </a:xfrm>
          <a:prstGeom prst="wedgeRectCallout">
            <a:avLst>
              <a:gd name="adj1" fmla="val -10122"/>
              <a:gd name="adj2" fmla="val -8101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Blocks re-enforce easy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0" name="Pie 29"/>
          <p:cNvSpPr/>
          <p:nvPr/>
        </p:nvSpPr>
        <p:spPr>
          <a:xfrm>
            <a:off x="7786722" y="5362274"/>
            <a:ext cx="863358" cy="933583"/>
          </a:xfrm>
          <a:prstGeom prst="pie">
            <a:avLst>
              <a:gd name="adj1" fmla="val 5350799"/>
              <a:gd name="adj2" fmla="val 16200000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87" name="Pie 86"/>
          <p:cNvSpPr/>
          <p:nvPr/>
        </p:nvSpPr>
        <p:spPr>
          <a:xfrm rot="10800000">
            <a:off x="7818245" y="5364486"/>
            <a:ext cx="863358" cy="933583"/>
          </a:xfrm>
          <a:prstGeom prst="pie">
            <a:avLst>
              <a:gd name="adj1" fmla="val 5350799"/>
              <a:gd name="adj2" fmla="val 16200000"/>
            </a:avLst>
          </a:prstGeom>
          <a:solidFill>
            <a:srgbClr val="61DC30"/>
          </a:solidFill>
          <a:ln>
            <a:solidFill>
              <a:srgbClr val="61D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tx1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7941314" y="5573577"/>
            <a:ext cx="559481" cy="52202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89" name="Straight Connector 88"/>
          <p:cNvCxnSpPr/>
          <p:nvPr/>
        </p:nvCxnSpPr>
        <p:spPr>
          <a:xfrm>
            <a:off x="7805591" y="5852254"/>
            <a:ext cx="326631" cy="0"/>
          </a:xfrm>
          <a:prstGeom prst="line">
            <a:avLst/>
          </a:prstGeom>
          <a:ln w="1016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7895507" y="5482922"/>
            <a:ext cx="766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>
                <a:solidFill>
                  <a:schemeClr val="accent1"/>
                </a:solidFill>
              </a:rPr>
              <a:t>asy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 flipH="1">
            <a:off x="7971728" y="5782642"/>
            <a:ext cx="598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61DC30"/>
                </a:solidFill>
              </a:rPr>
              <a:t>case</a:t>
            </a:r>
            <a:endParaRPr lang="en-AU" dirty="0">
              <a:solidFill>
                <a:srgbClr val="61DC30"/>
              </a:solidFill>
            </a:endParaRPr>
          </a:p>
        </p:txBody>
      </p:sp>
      <p:sp>
        <p:nvSpPr>
          <p:cNvPr id="94" name="Oval 93"/>
          <p:cNvSpPr/>
          <p:nvPr/>
        </p:nvSpPr>
        <p:spPr>
          <a:xfrm>
            <a:off x="6129818" y="5349992"/>
            <a:ext cx="920212" cy="92021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98" name="Straight Connector 97"/>
          <p:cNvCxnSpPr/>
          <p:nvPr/>
        </p:nvCxnSpPr>
        <p:spPr>
          <a:xfrm>
            <a:off x="6246269" y="5819300"/>
            <a:ext cx="335425" cy="0"/>
          </a:xfrm>
          <a:prstGeom prst="line">
            <a:avLst/>
          </a:prstGeom>
          <a:ln w="1016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>
            <a:off x="6536548" y="5301697"/>
            <a:ext cx="626252" cy="102204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9" name="Oval 98"/>
          <p:cNvSpPr/>
          <p:nvPr/>
        </p:nvSpPr>
        <p:spPr>
          <a:xfrm>
            <a:off x="6248400" y="5531420"/>
            <a:ext cx="546581" cy="5645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02" name="Straight Connector 101"/>
          <p:cNvCxnSpPr/>
          <p:nvPr/>
        </p:nvCxnSpPr>
        <p:spPr>
          <a:xfrm>
            <a:off x="6122670" y="5810250"/>
            <a:ext cx="326631" cy="0"/>
          </a:xfrm>
          <a:prstGeom prst="line">
            <a:avLst/>
          </a:prstGeom>
          <a:ln w="1016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4262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292</Words>
  <Application>Microsoft Office PowerPoint</Application>
  <PresentationFormat>On-screen Show (4:3)</PresentationFormat>
  <Paragraphs>54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Background</vt:lpstr>
      <vt:lpstr>Cont.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Schwantler</dc:creator>
  <cp:lastModifiedBy>Eric Schwantler</cp:lastModifiedBy>
  <cp:revision>16</cp:revision>
  <dcterms:created xsi:type="dcterms:W3CDTF">2006-08-16T00:00:00Z</dcterms:created>
  <dcterms:modified xsi:type="dcterms:W3CDTF">2015-07-14T10:49:44Z</dcterms:modified>
</cp:coreProperties>
</file>